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60" r:id="rId6"/>
    <p:sldId id="257" r:id="rId7"/>
    <p:sldId id="258" r:id="rId8"/>
    <p:sldId id="259" r:id="rId9"/>
    <p:sldId id="261" r:id="rId10"/>
    <p:sldId id="262" r:id="rId11"/>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591B31-07F0-D9F4-D52B-808D9E4B3C4E}" v="426" dt="2024-10-13T20:46:15.9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19/05/2025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19/05/2025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19/05/2025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19/05/2025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19/05/2025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19/05/2025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19/05/2025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19/05/2025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19/05/2025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19/05/2025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19/05/2025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19/05/2025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8" Type="http://schemas.openxmlformats.org/officeDocument/2006/relationships/hyperlink" Target="https://youtu.be/W87Tmvu7iz8?si=LIE3cZ7FTXa66YO_" TargetMode="External"/><Relationship Id="rId13" Type="http://schemas.openxmlformats.org/officeDocument/2006/relationships/hyperlink" Target="https://youtu.be/8_JbZvHc92U?si=zPUkiOj22dQqa0be" TargetMode="External"/><Relationship Id="rId3" Type="http://schemas.openxmlformats.org/officeDocument/2006/relationships/hyperlink" Target="https://www.masterclass.com/articles/pop-rock" TargetMode="External"/><Relationship Id="rId7" Type="http://schemas.openxmlformats.org/officeDocument/2006/relationships/hyperlink" Target="https://www.bandlab.com/" TargetMode="External"/><Relationship Id="rId12" Type="http://schemas.openxmlformats.org/officeDocument/2006/relationships/hyperlink" Target="https://youtu.be/9QyRspHyPxQ?si" TargetMode="Externa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hyperlink" Target="https://youtu.be/AXi213cWgYM?si=q3l_r6_Ofsafk8GK" TargetMode="External"/><Relationship Id="rId11" Type="http://schemas.openxmlformats.org/officeDocument/2006/relationships/hyperlink" Target="https://youtu.be/EbBGkqll8lI?si=R1lCjrgpck4DgHJJ" TargetMode="External"/><Relationship Id="rId5" Type="http://schemas.openxmlformats.org/officeDocument/2006/relationships/hyperlink" Target="https://youtu.be/W-PGNyhmSKA?si=q1FAFN_QtFJg3bUN" TargetMode="External"/><Relationship Id="rId10" Type="http://schemas.openxmlformats.org/officeDocument/2006/relationships/hyperlink" Target="https://youtu.be/I0voH4cU4ck?si=Gq11j36QAO32ScpO" TargetMode="External"/><Relationship Id="rId4" Type="http://schemas.openxmlformats.org/officeDocument/2006/relationships/hyperlink" Target="https://youtu.be/1-dT9r5nbks?si=OBQ7Px7Bp3wCxImf" TargetMode="External"/><Relationship Id="rId9" Type="http://schemas.openxmlformats.org/officeDocument/2006/relationships/hyperlink" Target="https://youtu.be/-Ti1b-RRBjI?si=X8nXJCNDrntvHvh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73C0CF2-A8A8-378C-1257-A9D1EDCFC136}"/>
              </a:ext>
            </a:extLst>
          </p:cNvPr>
          <p:cNvSpPr txBox="1"/>
          <p:nvPr/>
        </p:nvSpPr>
        <p:spPr>
          <a:xfrm>
            <a:off x="3248718" y="3936577"/>
            <a:ext cx="568569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7200" dirty="0">
                <a:solidFill>
                  <a:schemeClr val="bg1"/>
                </a:solidFill>
                <a:latin typeface="Bodoni MT Poster Compressed"/>
              </a:rPr>
              <a:t>Pop Rock Music</a:t>
            </a:r>
            <a:endParaRPr lang="en-US"/>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71A5C7-73D1-3622-A9FD-CC576D730789}"/>
              </a:ext>
            </a:extLst>
          </p:cNvPr>
          <p:cNvSpPr txBox="1"/>
          <p:nvPr/>
        </p:nvSpPr>
        <p:spPr>
          <a:xfrm>
            <a:off x="1576064" y="1020992"/>
            <a:ext cx="841207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chemeClr val="bg1"/>
                </a:solidFill>
                <a:latin typeface="Georgia Pro"/>
              </a:rPr>
              <a:t>What is Pop Rock?</a:t>
            </a:r>
            <a:endParaRPr lang="en-US" sz="3200" dirty="0">
              <a:solidFill>
                <a:schemeClr val="bg1"/>
              </a:solidFill>
            </a:endParaRPr>
          </a:p>
        </p:txBody>
      </p:sp>
      <p:sp>
        <p:nvSpPr>
          <p:cNvPr id="6" name="TextBox 5">
            <a:extLst>
              <a:ext uri="{FF2B5EF4-FFF2-40B4-BE49-F238E27FC236}">
                <a16:creationId xmlns:a16="http://schemas.microsoft.com/office/drawing/2014/main" id="{40AF748B-FB70-A43F-A91E-4B4B45A18264}"/>
              </a:ext>
            </a:extLst>
          </p:cNvPr>
          <p:cNvSpPr txBox="1"/>
          <p:nvPr/>
        </p:nvSpPr>
        <p:spPr>
          <a:xfrm>
            <a:off x="2073272" y="1951386"/>
            <a:ext cx="7652252"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latin typeface="Georgia Pro"/>
              </a:rPr>
              <a:t>Pop rock music is the combination of two genres being pop and rock</a:t>
            </a:r>
            <a:endParaRPr lang="en-US">
              <a:solidFill>
                <a:schemeClr val="bg1"/>
              </a:solidFill>
              <a:latin typeface="Aptos" panose="020B0004020202020204"/>
            </a:endParaRPr>
          </a:p>
          <a:p>
            <a:r>
              <a:rPr lang="en-US" dirty="0">
                <a:solidFill>
                  <a:schemeClr val="bg1"/>
                </a:solidFill>
                <a:latin typeface="Georgia Pro"/>
              </a:rPr>
              <a:t>Pop rock songs focus more on the songwriting than the instrumentation of the song.</a:t>
            </a:r>
          </a:p>
          <a:p>
            <a:endParaRPr lang="en-US" dirty="0">
              <a:latin typeface="Georgia Pro"/>
            </a:endParaRPr>
          </a:p>
          <a:p>
            <a:endParaRPr lang="en-US" dirty="0">
              <a:latin typeface="Georgia Pro"/>
            </a:endParaRPr>
          </a:p>
          <a:p>
            <a:endParaRPr lang="en-US" dirty="0">
              <a:latin typeface="Georgia Pro"/>
            </a:endParaRPr>
          </a:p>
        </p:txBody>
      </p:sp>
      <p:sp>
        <p:nvSpPr>
          <p:cNvPr id="9" name="TextBox 8">
            <a:extLst>
              <a:ext uri="{FF2B5EF4-FFF2-40B4-BE49-F238E27FC236}">
                <a16:creationId xmlns:a16="http://schemas.microsoft.com/office/drawing/2014/main" id="{A2367FBF-6705-2243-0DAD-8CA663AFF39C}"/>
              </a:ext>
            </a:extLst>
          </p:cNvPr>
          <p:cNvSpPr txBox="1"/>
          <p:nvPr/>
        </p:nvSpPr>
        <p:spPr>
          <a:xfrm>
            <a:off x="2073273" y="2823918"/>
            <a:ext cx="2907389"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latin typeface="Georgia Pro"/>
              </a:rPr>
              <a:t>Pop rock characteristics:</a:t>
            </a:r>
          </a:p>
          <a:p>
            <a:pPr marL="342900" indent="-342900">
              <a:buAutoNum type="arabicPeriod"/>
            </a:pPr>
            <a:r>
              <a:rPr lang="en-US" dirty="0">
                <a:solidFill>
                  <a:schemeClr val="bg1"/>
                </a:solidFill>
                <a:latin typeface="Georgia Pro"/>
              </a:rPr>
              <a:t>Use of guitar and drums</a:t>
            </a:r>
          </a:p>
          <a:p>
            <a:pPr marL="342900" indent="-342900">
              <a:buAutoNum type="arabicPeriod"/>
            </a:pPr>
            <a:r>
              <a:rPr lang="en-US" dirty="0">
                <a:solidFill>
                  <a:schemeClr val="bg1"/>
                </a:solidFill>
                <a:latin typeface="Georgia Pro"/>
              </a:rPr>
              <a:t>Lead vocalist</a:t>
            </a:r>
          </a:p>
          <a:p>
            <a:pPr marL="342900" indent="-342900">
              <a:buAutoNum type="arabicPeriod"/>
            </a:pPr>
            <a:r>
              <a:rPr lang="en-US" dirty="0">
                <a:solidFill>
                  <a:schemeClr val="bg1"/>
                </a:solidFill>
                <a:latin typeface="Georgia Pro"/>
              </a:rPr>
              <a:t>Songwriting</a:t>
            </a:r>
          </a:p>
          <a:p>
            <a:pPr marL="342900" indent="-342900">
              <a:buAutoNum type="arabicPeriod"/>
            </a:pPr>
            <a:r>
              <a:rPr lang="en-US" dirty="0">
                <a:solidFill>
                  <a:schemeClr val="bg1"/>
                </a:solidFill>
                <a:latin typeface="Georgia Pro"/>
              </a:rPr>
              <a:t>Audience appeal</a:t>
            </a:r>
            <a:endParaRPr lang="en-US" dirty="0">
              <a:solidFill>
                <a:schemeClr val="bg1"/>
              </a:solidFill>
            </a:endParaRPr>
          </a:p>
        </p:txBody>
      </p:sp>
      <p:pic>
        <p:nvPicPr>
          <p:cNvPr id="10" name="Picture 9" descr="Image result for rock band setup">
            <a:extLst>
              <a:ext uri="{FF2B5EF4-FFF2-40B4-BE49-F238E27FC236}">
                <a16:creationId xmlns:a16="http://schemas.microsoft.com/office/drawing/2014/main" id="{B1CC0759-883C-A92A-1603-A64062027337}"/>
              </a:ext>
            </a:extLst>
          </p:cNvPr>
          <p:cNvPicPr>
            <a:picLocks noChangeAspect="1"/>
          </p:cNvPicPr>
          <p:nvPr/>
        </p:nvPicPr>
        <p:blipFill>
          <a:blip r:embed="rId3"/>
          <a:stretch>
            <a:fillRect/>
          </a:stretch>
        </p:blipFill>
        <p:spPr>
          <a:xfrm>
            <a:off x="5495581" y="2744834"/>
            <a:ext cx="3174692" cy="1625390"/>
          </a:xfrm>
          <a:prstGeom prst="rect">
            <a:avLst/>
          </a:prstGeom>
        </p:spPr>
      </p:pic>
    </p:spTree>
    <p:extLst>
      <p:ext uri="{BB962C8B-B14F-4D97-AF65-F5344CB8AC3E}">
        <p14:creationId xmlns:p14="http://schemas.microsoft.com/office/powerpoint/2010/main" val="904983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8DF1D9-246F-4731-D1D5-564F2962FD77}"/>
              </a:ext>
            </a:extLst>
          </p:cNvPr>
          <p:cNvSpPr txBox="1"/>
          <p:nvPr/>
        </p:nvSpPr>
        <p:spPr>
          <a:xfrm>
            <a:off x="313052" y="1222816"/>
            <a:ext cx="4677507"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Georgia Pro"/>
              </a:rPr>
              <a:t>The reason I have chosen the genre pop rock is because, it is what I enjoy listening to the most. I listen to lots of artists, and they all manage to fall under that genre of which I </a:t>
            </a:r>
            <a:r>
              <a:rPr lang="en-GB">
                <a:latin typeface="Georgia Pro"/>
              </a:rPr>
              <a:t>would like to create music like one day.</a:t>
            </a:r>
            <a:endParaRPr lang="en-GB" dirty="0">
              <a:latin typeface="Aptos" panose="020B0004020202020204"/>
            </a:endParaRPr>
          </a:p>
          <a:p>
            <a:endParaRPr lang="en-GB" dirty="0">
              <a:latin typeface="Georgia Pro"/>
            </a:endParaRPr>
          </a:p>
          <a:p>
            <a:r>
              <a:rPr lang="en-GB" dirty="0">
                <a:latin typeface="Georgia Pro"/>
              </a:rPr>
              <a:t>After going to many concerts throughout the years seeing artists that do pop rock it made me fall in love with the genre even more and is the music that holds such good memories for me.</a:t>
            </a:r>
          </a:p>
          <a:p>
            <a:endParaRPr lang="en-GB" dirty="0">
              <a:latin typeface="Georgia Pro"/>
            </a:endParaRPr>
          </a:p>
          <a:p>
            <a:r>
              <a:rPr lang="en-GB" dirty="0">
                <a:latin typeface="Georgia Pro"/>
              </a:rPr>
              <a:t>Some of my favourite artists are Harry Styles, Taylor Swift, Jonas Brothers, Olivia Rodrigo and Sabrina Carpenter just to name a small handful. For me, these people are examples that the pop rock genre allows you to be creative with the music that you make and experiment with it in so many ways to gain that unique sound.</a:t>
            </a:r>
          </a:p>
        </p:txBody>
      </p:sp>
      <p:pic>
        <p:nvPicPr>
          <p:cNvPr id="4" name="Picture 3" descr="¡Los Jonas Brothers Anuncian su Tour 2024 en México, Incluyendo un ...">
            <a:extLst>
              <a:ext uri="{FF2B5EF4-FFF2-40B4-BE49-F238E27FC236}">
                <a16:creationId xmlns:a16="http://schemas.microsoft.com/office/drawing/2014/main" id="{9AD4D0C8-C930-2080-E660-D4440CAF0F5D}"/>
              </a:ext>
            </a:extLst>
          </p:cNvPr>
          <p:cNvPicPr>
            <a:picLocks noChangeAspect="1"/>
          </p:cNvPicPr>
          <p:nvPr/>
        </p:nvPicPr>
        <p:blipFill>
          <a:blip r:embed="rId2"/>
          <a:stretch>
            <a:fillRect/>
          </a:stretch>
        </p:blipFill>
        <p:spPr>
          <a:xfrm>
            <a:off x="5630562" y="618610"/>
            <a:ext cx="3258064" cy="1831374"/>
          </a:xfrm>
          <a:prstGeom prst="rect">
            <a:avLst/>
          </a:prstGeom>
        </p:spPr>
      </p:pic>
      <p:pic>
        <p:nvPicPr>
          <p:cNvPr id="5" name="Picture 4" descr="Taylor Swift jokes about sprinting off stage after gig malfunction">
            <a:extLst>
              <a:ext uri="{FF2B5EF4-FFF2-40B4-BE49-F238E27FC236}">
                <a16:creationId xmlns:a16="http://schemas.microsoft.com/office/drawing/2014/main" id="{B9268806-F9D1-23DA-E7B3-7127616EE431}"/>
              </a:ext>
            </a:extLst>
          </p:cNvPr>
          <p:cNvPicPr>
            <a:picLocks noChangeAspect="1"/>
          </p:cNvPicPr>
          <p:nvPr/>
        </p:nvPicPr>
        <p:blipFill>
          <a:blip r:embed="rId3"/>
          <a:stretch>
            <a:fillRect/>
          </a:stretch>
        </p:blipFill>
        <p:spPr>
          <a:xfrm>
            <a:off x="9059562" y="622142"/>
            <a:ext cx="2743200" cy="1824310"/>
          </a:xfrm>
          <a:prstGeom prst="rect">
            <a:avLst/>
          </a:prstGeom>
        </p:spPr>
      </p:pic>
      <p:pic>
        <p:nvPicPr>
          <p:cNvPr id="6" name="Picture 5" descr="olivia rodrigo rock and roll hall of fame | Olivia, Celebs, Celebrity style">
            <a:extLst>
              <a:ext uri="{FF2B5EF4-FFF2-40B4-BE49-F238E27FC236}">
                <a16:creationId xmlns:a16="http://schemas.microsoft.com/office/drawing/2014/main" id="{2B502431-5914-8774-0FCA-7551E9BD699B}"/>
              </a:ext>
            </a:extLst>
          </p:cNvPr>
          <p:cNvPicPr>
            <a:picLocks noChangeAspect="1"/>
          </p:cNvPicPr>
          <p:nvPr/>
        </p:nvPicPr>
        <p:blipFill>
          <a:blip r:embed="rId4"/>
          <a:stretch>
            <a:fillRect/>
          </a:stretch>
        </p:blipFill>
        <p:spPr>
          <a:xfrm>
            <a:off x="5634284" y="2610282"/>
            <a:ext cx="1795847" cy="2298200"/>
          </a:xfrm>
          <a:prstGeom prst="rect">
            <a:avLst/>
          </a:prstGeom>
        </p:spPr>
      </p:pic>
      <p:pic>
        <p:nvPicPr>
          <p:cNvPr id="7" name="Picture 6" descr="Mid-Year Top Tours: No. 3 Harry Styles' 'Love On Tour' - Pollstar News">
            <a:extLst>
              <a:ext uri="{FF2B5EF4-FFF2-40B4-BE49-F238E27FC236}">
                <a16:creationId xmlns:a16="http://schemas.microsoft.com/office/drawing/2014/main" id="{6BD16EA1-79A8-C06C-0A3F-AC248577DD30}"/>
              </a:ext>
            </a:extLst>
          </p:cNvPr>
          <p:cNvPicPr>
            <a:picLocks noChangeAspect="1"/>
          </p:cNvPicPr>
          <p:nvPr/>
        </p:nvPicPr>
        <p:blipFill>
          <a:blip r:embed="rId5"/>
          <a:stretch>
            <a:fillRect/>
          </a:stretch>
        </p:blipFill>
        <p:spPr>
          <a:xfrm>
            <a:off x="7620298" y="2614367"/>
            <a:ext cx="1940755" cy="2308886"/>
          </a:xfrm>
          <a:prstGeom prst="rect">
            <a:avLst/>
          </a:prstGeom>
        </p:spPr>
      </p:pic>
      <p:pic>
        <p:nvPicPr>
          <p:cNvPr id="3" name="Picture 2" descr="Sabrina Carpenter Says Opening for Taylor Swift's Eras Tour Is a ...">
            <a:extLst>
              <a:ext uri="{FF2B5EF4-FFF2-40B4-BE49-F238E27FC236}">
                <a16:creationId xmlns:a16="http://schemas.microsoft.com/office/drawing/2014/main" id="{DA474512-D6D3-4F94-4A15-5365BDC2A468}"/>
              </a:ext>
            </a:extLst>
          </p:cNvPr>
          <p:cNvPicPr>
            <a:picLocks noChangeAspect="1"/>
          </p:cNvPicPr>
          <p:nvPr/>
        </p:nvPicPr>
        <p:blipFill>
          <a:blip r:embed="rId6"/>
          <a:stretch>
            <a:fillRect/>
          </a:stretch>
        </p:blipFill>
        <p:spPr>
          <a:xfrm>
            <a:off x="9681990" y="2615588"/>
            <a:ext cx="2128092" cy="1443210"/>
          </a:xfrm>
          <a:prstGeom prst="rect">
            <a:avLst/>
          </a:prstGeom>
        </p:spPr>
      </p:pic>
      <p:pic>
        <p:nvPicPr>
          <p:cNvPr id="8" name="Picture 7" descr="The Return of Chappell Roan – Chicago Maroon">
            <a:extLst>
              <a:ext uri="{FF2B5EF4-FFF2-40B4-BE49-F238E27FC236}">
                <a16:creationId xmlns:a16="http://schemas.microsoft.com/office/drawing/2014/main" id="{B7D91B81-8A36-60AB-D9C7-78399F5B31FC}"/>
              </a:ext>
            </a:extLst>
          </p:cNvPr>
          <p:cNvPicPr>
            <a:picLocks noChangeAspect="1"/>
          </p:cNvPicPr>
          <p:nvPr/>
        </p:nvPicPr>
        <p:blipFill>
          <a:blip r:embed="rId7"/>
          <a:stretch>
            <a:fillRect/>
          </a:stretch>
        </p:blipFill>
        <p:spPr>
          <a:xfrm>
            <a:off x="9681990" y="4148769"/>
            <a:ext cx="2128092" cy="1342222"/>
          </a:xfrm>
          <a:prstGeom prst="rect">
            <a:avLst/>
          </a:prstGeom>
        </p:spPr>
      </p:pic>
      <p:pic>
        <p:nvPicPr>
          <p:cNvPr id="9" name="Picture 8" descr="Niall Horan announces 2024 tour dates: presale, ticket info and more in ...">
            <a:extLst>
              <a:ext uri="{FF2B5EF4-FFF2-40B4-BE49-F238E27FC236}">
                <a16:creationId xmlns:a16="http://schemas.microsoft.com/office/drawing/2014/main" id="{E6DD7951-6A22-790F-EA4C-B2236AD6524B}"/>
              </a:ext>
            </a:extLst>
          </p:cNvPr>
          <p:cNvPicPr>
            <a:picLocks noChangeAspect="1"/>
          </p:cNvPicPr>
          <p:nvPr/>
        </p:nvPicPr>
        <p:blipFill>
          <a:blip r:embed="rId8"/>
          <a:stretch>
            <a:fillRect/>
          </a:stretch>
        </p:blipFill>
        <p:spPr>
          <a:xfrm>
            <a:off x="5633292" y="5030118"/>
            <a:ext cx="2128092" cy="1837981"/>
          </a:xfrm>
          <a:prstGeom prst="rect">
            <a:avLst/>
          </a:prstGeom>
        </p:spPr>
      </p:pic>
      <p:pic>
        <p:nvPicPr>
          <p:cNvPr id="10" name="Picture 9" descr="the driver era: live on tour 2022 - Lucid Magazine">
            <a:extLst>
              <a:ext uri="{FF2B5EF4-FFF2-40B4-BE49-F238E27FC236}">
                <a16:creationId xmlns:a16="http://schemas.microsoft.com/office/drawing/2014/main" id="{D6A6755E-63F7-6759-EA95-649603E02DB6}"/>
              </a:ext>
            </a:extLst>
          </p:cNvPr>
          <p:cNvPicPr>
            <a:picLocks noChangeAspect="1"/>
          </p:cNvPicPr>
          <p:nvPr/>
        </p:nvPicPr>
        <p:blipFill>
          <a:blip r:embed="rId9"/>
          <a:stretch>
            <a:fillRect/>
          </a:stretch>
        </p:blipFill>
        <p:spPr>
          <a:xfrm>
            <a:off x="9681990" y="5589963"/>
            <a:ext cx="2128091" cy="1269134"/>
          </a:xfrm>
          <a:prstGeom prst="rect">
            <a:avLst/>
          </a:prstGeom>
        </p:spPr>
      </p:pic>
      <p:pic>
        <p:nvPicPr>
          <p:cNvPr id="11" name="Picture 10" descr="“Fleetwood Mac perform “Rhiannon” on stage at the Madison Square Garden ...">
            <a:extLst>
              <a:ext uri="{FF2B5EF4-FFF2-40B4-BE49-F238E27FC236}">
                <a16:creationId xmlns:a16="http://schemas.microsoft.com/office/drawing/2014/main" id="{350BA9B0-5869-3A24-70BF-51985EE03B4E}"/>
              </a:ext>
            </a:extLst>
          </p:cNvPr>
          <p:cNvPicPr>
            <a:picLocks noChangeAspect="1"/>
          </p:cNvPicPr>
          <p:nvPr/>
        </p:nvPicPr>
        <p:blipFill>
          <a:blip r:embed="rId10"/>
          <a:stretch>
            <a:fillRect/>
          </a:stretch>
        </p:blipFill>
        <p:spPr>
          <a:xfrm>
            <a:off x="7864207" y="5033700"/>
            <a:ext cx="1613972" cy="1830816"/>
          </a:xfrm>
          <a:prstGeom prst="rect">
            <a:avLst/>
          </a:prstGeom>
        </p:spPr>
      </p:pic>
      <p:sp>
        <p:nvSpPr>
          <p:cNvPr id="12" name="TextBox 11">
            <a:extLst>
              <a:ext uri="{FF2B5EF4-FFF2-40B4-BE49-F238E27FC236}">
                <a16:creationId xmlns:a16="http://schemas.microsoft.com/office/drawing/2014/main" id="{A869865D-8AFB-5909-C594-3474AE82894C}"/>
              </a:ext>
            </a:extLst>
          </p:cNvPr>
          <p:cNvSpPr txBox="1"/>
          <p:nvPr/>
        </p:nvSpPr>
        <p:spPr>
          <a:xfrm>
            <a:off x="395334" y="619649"/>
            <a:ext cx="432046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u="sng" dirty="0">
                <a:latin typeface="Georgia Pro"/>
              </a:rPr>
              <a:t>Why have I chosen this genre?</a:t>
            </a:r>
          </a:p>
        </p:txBody>
      </p:sp>
    </p:spTree>
    <p:extLst>
      <p:ext uri="{BB962C8B-B14F-4D97-AF65-F5344CB8AC3E}">
        <p14:creationId xmlns:p14="http://schemas.microsoft.com/office/powerpoint/2010/main" val="1658369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14ED32-AA3C-1116-B07D-5C8C50BA8F40}"/>
              </a:ext>
            </a:extLst>
          </p:cNvPr>
          <p:cNvSpPr txBox="1"/>
          <p:nvPr/>
        </p:nvSpPr>
        <p:spPr>
          <a:xfrm>
            <a:off x="3393244" y="451908"/>
            <a:ext cx="440795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u="sng" dirty="0">
                <a:latin typeface="Georgia Pro"/>
              </a:rPr>
              <a:t>History of pop rock</a:t>
            </a:r>
            <a:endParaRPr lang="en-US" sz="3600" dirty="0"/>
          </a:p>
        </p:txBody>
      </p:sp>
      <p:sp>
        <p:nvSpPr>
          <p:cNvPr id="4" name="TextBox 3">
            <a:extLst>
              <a:ext uri="{FF2B5EF4-FFF2-40B4-BE49-F238E27FC236}">
                <a16:creationId xmlns:a16="http://schemas.microsoft.com/office/drawing/2014/main" id="{74F11257-35BD-6BA1-92E7-07232411F799}"/>
              </a:ext>
            </a:extLst>
          </p:cNvPr>
          <p:cNvSpPr txBox="1"/>
          <p:nvPr/>
        </p:nvSpPr>
        <p:spPr>
          <a:xfrm>
            <a:off x="6041" y="82022"/>
            <a:ext cx="3388894"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Georgia Pro"/>
              </a:rPr>
              <a:t>The 1950s</a:t>
            </a:r>
          </a:p>
          <a:p>
            <a:r>
              <a:rPr lang="en-US" sz="1400" dirty="0">
                <a:latin typeface="Georgia Pro"/>
              </a:rPr>
              <a:t>Pop music developed from show tunes, gospel songs and folk songs.</a:t>
            </a:r>
          </a:p>
          <a:p>
            <a:r>
              <a:rPr lang="en-US" sz="1400" dirty="0">
                <a:latin typeface="Georgia Pro"/>
              </a:rPr>
              <a:t>Elvis Presley changed the music industry by developing the rock genre from blues, making it a worldwide sensation.</a:t>
            </a:r>
          </a:p>
        </p:txBody>
      </p:sp>
      <p:sp>
        <p:nvSpPr>
          <p:cNvPr id="5" name="TextBox 4">
            <a:extLst>
              <a:ext uri="{FF2B5EF4-FFF2-40B4-BE49-F238E27FC236}">
                <a16:creationId xmlns:a16="http://schemas.microsoft.com/office/drawing/2014/main" id="{19859B45-4CDA-CE83-915E-37C4D6B989D9}"/>
              </a:ext>
            </a:extLst>
          </p:cNvPr>
          <p:cNvSpPr txBox="1"/>
          <p:nvPr/>
        </p:nvSpPr>
        <p:spPr>
          <a:xfrm>
            <a:off x="3065273" y="1426757"/>
            <a:ext cx="3208421"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Georgia Pro"/>
              </a:rPr>
              <a:t>The 1960s</a:t>
            </a:r>
          </a:p>
          <a:p>
            <a:r>
              <a:rPr lang="en-US" sz="1400" dirty="0">
                <a:latin typeface="Georgia Pro"/>
              </a:rPr>
              <a:t>This is when The Beatles came onto the scene and changed the music industry starting with that rock n roll feel to their music then adding aspects of pop songs like more meaningful lyrics and equally focusing on lyrics and instrumentation.</a:t>
            </a:r>
          </a:p>
        </p:txBody>
      </p:sp>
      <p:sp>
        <p:nvSpPr>
          <p:cNvPr id="7" name="TextBox 6">
            <a:extLst>
              <a:ext uri="{FF2B5EF4-FFF2-40B4-BE49-F238E27FC236}">
                <a16:creationId xmlns:a16="http://schemas.microsoft.com/office/drawing/2014/main" id="{076CFFAD-DDD7-1014-B187-5D12F698C901}"/>
              </a:ext>
            </a:extLst>
          </p:cNvPr>
          <p:cNvSpPr txBox="1"/>
          <p:nvPr/>
        </p:nvSpPr>
        <p:spPr>
          <a:xfrm>
            <a:off x="6100590" y="1695655"/>
            <a:ext cx="3068052"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Georgia Pro"/>
              </a:rPr>
              <a:t>The 1970s</a:t>
            </a:r>
          </a:p>
          <a:p>
            <a:r>
              <a:rPr lang="en-US" sz="1400" dirty="0">
                <a:latin typeface="Georgia Pro"/>
              </a:rPr>
              <a:t>Music develop even more and artists where experimenting even more and example of this would be Pink Floyd and their album Dark side of the moon.</a:t>
            </a:r>
          </a:p>
        </p:txBody>
      </p:sp>
      <p:sp>
        <p:nvSpPr>
          <p:cNvPr id="8" name="TextBox 7">
            <a:extLst>
              <a:ext uri="{FF2B5EF4-FFF2-40B4-BE49-F238E27FC236}">
                <a16:creationId xmlns:a16="http://schemas.microsoft.com/office/drawing/2014/main" id="{0FB39BD6-F1AA-58EF-4812-46FE1137D778}"/>
              </a:ext>
            </a:extLst>
          </p:cNvPr>
          <p:cNvSpPr txBox="1"/>
          <p:nvPr/>
        </p:nvSpPr>
        <p:spPr>
          <a:xfrm>
            <a:off x="8201526" y="85404"/>
            <a:ext cx="3729789"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Georgia Pro"/>
              </a:rPr>
              <a:t>The 1980s</a:t>
            </a:r>
          </a:p>
          <a:p>
            <a:r>
              <a:rPr lang="en-US" sz="1400" dirty="0">
                <a:latin typeface="Georgia Pro"/>
              </a:rPr>
              <a:t>This was when the pop genre reached its most popular point throughout the decades. </a:t>
            </a:r>
            <a:r>
              <a:rPr lang="en-US" sz="1400">
                <a:latin typeface="Georgia Pro"/>
              </a:rPr>
              <a:t>So,</a:t>
            </a:r>
            <a:r>
              <a:rPr lang="en-US" sz="1400" dirty="0">
                <a:latin typeface="Georgia Pro"/>
              </a:rPr>
              <a:t> artists really experimented in the pop rock genre using more synth sounds an example of this is Relax by Frankie goes to Hollywood.</a:t>
            </a:r>
          </a:p>
        </p:txBody>
      </p:sp>
      <p:sp>
        <p:nvSpPr>
          <p:cNvPr id="9" name="TextBox 8">
            <a:extLst>
              <a:ext uri="{FF2B5EF4-FFF2-40B4-BE49-F238E27FC236}">
                <a16:creationId xmlns:a16="http://schemas.microsoft.com/office/drawing/2014/main" id="{1B268598-5687-4D3A-79AA-7EBEDBADB601}"/>
              </a:ext>
            </a:extLst>
          </p:cNvPr>
          <p:cNvSpPr txBox="1"/>
          <p:nvPr/>
        </p:nvSpPr>
        <p:spPr>
          <a:xfrm>
            <a:off x="3065635" y="4832803"/>
            <a:ext cx="2946287"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Georgia Pro"/>
              </a:rPr>
              <a:t>The 1990s</a:t>
            </a:r>
          </a:p>
          <a:p>
            <a:r>
              <a:rPr lang="en-US" sz="1400" dirty="0">
                <a:latin typeface="Georgia Pro"/>
              </a:rPr>
              <a:t>RnB was on the rise in the 90s as well as the Britpop and indie genre however artists like The Cranberries and Nirvana where still producing pop rock music.</a:t>
            </a:r>
          </a:p>
        </p:txBody>
      </p:sp>
      <p:sp>
        <p:nvSpPr>
          <p:cNvPr id="2" name="TextBox 1">
            <a:extLst>
              <a:ext uri="{FF2B5EF4-FFF2-40B4-BE49-F238E27FC236}">
                <a16:creationId xmlns:a16="http://schemas.microsoft.com/office/drawing/2014/main" id="{22C24C69-338A-9C87-4BC8-03F332338D0F}"/>
              </a:ext>
            </a:extLst>
          </p:cNvPr>
          <p:cNvSpPr txBox="1"/>
          <p:nvPr/>
        </p:nvSpPr>
        <p:spPr>
          <a:xfrm>
            <a:off x="6576417" y="4833046"/>
            <a:ext cx="2897605"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Georgia Pro"/>
              </a:rPr>
              <a:t>The 2000s – present</a:t>
            </a:r>
          </a:p>
          <a:p>
            <a:r>
              <a:rPr lang="en-US" sz="1400" dirty="0">
                <a:latin typeface="Georgia Pro"/>
              </a:rPr>
              <a:t>In the early 00s rock pop music was extremely popular as artists like Kelly Clarkson came onto the scene. Today pop rock is still a more well-known genre with meaningful lyrics as well as creative instrumentation.</a:t>
            </a:r>
          </a:p>
        </p:txBody>
      </p:sp>
      <p:pic>
        <p:nvPicPr>
          <p:cNvPr id="6" name="Picture 5" descr="See related image detail. Elvis Dorsey Bros. TV Show 1956 Elvis Presley Young, Young Elvis, Elvis ...">
            <a:extLst>
              <a:ext uri="{FF2B5EF4-FFF2-40B4-BE49-F238E27FC236}">
                <a16:creationId xmlns:a16="http://schemas.microsoft.com/office/drawing/2014/main" id="{35AB42DA-67BB-0ACE-EC1D-FCA7F740CAC8}"/>
              </a:ext>
            </a:extLst>
          </p:cNvPr>
          <p:cNvPicPr>
            <a:picLocks noChangeAspect="1"/>
          </p:cNvPicPr>
          <p:nvPr/>
        </p:nvPicPr>
        <p:blipFill>
          <a:blip r:embed="rId2"/>
          <a:stretch>
            <a:fillRect/>
          </a:stretch>
        </p:blipFill>
        <p:spPr>
          <a:xfrm>
            <a:off x="475274" y="1462775"/>
            <a:ext cx="1840391" cy="2234015"/>
          </a:xfrm>
          <a:prstGeom prst="rect">
            <a:avLst/>
          </a:prstGeom>
        </p:spPr>
      </p:pic>
      <p:pic>
        <p:nvPicPr>
          <p:cNvPr id="10" name="Picture 9" descr="Image result for the beatles">
            <a:extLst>
              <a:ext uri="{FF2B5EF4-FFF2-40B4-BE49-F238E27FC236}">
                <a16:creationId xmlns:a16="http://schemas.microsoft.com/office/drawing/2014/main" id="{6BCB9C56-46E3-92A8-696C-0BA91BFDF628}"/>
              </a:ext>
            </a:extLst>
          </p:cNvPr>
          <p:cNvPicPr>
            <a:picLocks noChangeAspect="1"/>
          </p:cNvPicPr>
          <p:nvPr/>
        </p:nvPicPr>
        <p:blipFill>
          <a:blip r:embed="rId3"/>
          <a:stretch>
            <a:fillRect/>
          </a:stretch>
        </p:blipFill>
        <p:spPr>
          <a:xfrm>
            <a:off x="3273847" y="3161297"/>
            <a:ext cx="2357607" cy="1242323"/>
          </a:xfrm>
          <a:prstGeom prst="rect">
            <a:avLst/>
          </a:prstGeom>
        </p:spPr>
      </p:pic>
      <p:pic>
        <p:nvPicPr>
          <p:cNvPr id="11" name="Picture 10" descr="Image result for queen performing">
            <a:extLst>
              <a:ext uri="{FF2B5EF4-FFF2-40B4-BE49-F238E27FC236}">
                <a16:creationId xmlns:a16="http://schemas.microsoft.com/office/drawing/2014/main" id="{4F3B2484-2C38-ADE1-E9BE-C36088704A40}"/>
              </a:ext>
            </a:extLst>
          </p:cNvPr>
          <p:cNvPicPr>
            <a:picLocks noChangeAspect="1"/>
          </p:cNvPicPr>
          <p:nvPr/>
        </p:nvPicPr>
        <p:blipFill>
          <a:blip r:embed="rId4"/>
          <a:stretch>
            <a:fillRect/>
          </a:stretch>
        </p:blipFill>
        <p:spPr>
          <a:xfrm>
            <a:off x="6386799" y="3085870"/>
            <a:ext cx="2512305" cy="1246284"/>
          </a:xfrm>
          <a:prstGeom prst="rect">
            <a:avLst/>
          </a:prstGeom>
        </p:spPr>
      </p:pic>
      <p:pic>
        <p:nvPicPr>
          <p:cNvPr id="12" name="Picture 11" descr="Victory Tour - 1984 | Michael jackson art, Michael jackson, Mike jackson">
            <a:extLst>
              <a:ext uri="{FF2B5EF4-FFF2-40B4-BE49-F238E27FC236}">
                <a16:creationId xmlns:a16="http://schemas.microsoft.com/office/drawing/2014/main" id="{F69D4B72-2A76-D8EC-2C9D-66F79A17717B}"/>
              </a:ext>
            </a:extLst>
          </p:cNvPr>
          <p:cNvPicPr>
            <a:picLocks noChangeAspect="1"/>
          </p:cNvPicPr>
          <p:nvPr/>
        </p:nvPicPr>
        <p:blipFill>
          <a:blip r:embed="rId5"/>
          <a:stretch>
            <a:fillRect/>
          </a:stretch>
        </p:blipFill>
        <p:spPr>
          <a:xfrm>
            <a:off x="9480015" y="1540179"/>
            <a:ext cx="2146453" cy="2171020"/>
          </a:xfrm>
          <a:prstGeom prst="rect">
            <a:avLst/>
          </a:prstGeom>
        </p:spPr>
      </p:pic>
      <p:pic>
        <p:nvPicPr>
          <p:cNvPr id="14" name="Picture 13" descr="Image result for the cranberries performing">
            <a:extLst>
              <a:ext uri="{FF2B5EF4-FFF2-40B4-BE49-F238E27FC236}">
                <a16:creationId xmlns:a16="http://schemas.microsoft.com/office/drawing/2014/main" id="{89BEDE24-C706-C8FE-4A36-0387A7978074}"/>
              </a:ext>
            </a:extLst>
          </p:cNvPr>
          <p:cNvPicPr>
            <a:picLocks noChangeAspect="1"/>
          </p:cNvPicPr>
          <p:nvPr/>
        </p:nvPicPr>
        <p:blipFill>
          <a:blip r:embed="rId6"/>
          <a:stretch>
            <a:fillRect/>
          </a:stretch>
        </p:blipFill>
        <p:spPr>
          <a:xfrm>
            <a:off x="260560" y="4655430"/>
            <a:ext cx="2600325" cy="1733550"/>
          </a:xfrm>
          <a:prstGeom prst="rect">
            <a:avLst/>
          </a:prstGeom>
        </p:spPr>
      </p:pic>
      <p:pic>
        <p:nvPicPr>
          <p:cNvPr id="17" name="Picture 16" descr="Image result for kelly clarkson 2000s performing">
            <a:extLst>
              <a:ext uri="{FF2B5EF4-FFF2-40B4-BE49-F238E27FC236}">
                <a16:creationId xmlns:a16="http://schemas.microsoft.com/office/drawing/2014/main" id="{EB98EDB2-5F3D-274F-076B-323F5AEB1603}"/>
              </a:ext>
            </a:extLst>
          </p:cNvPr>
          <p:cNvPicPr>
            <a:picLocks noChangeAspect="1"/>
          </p:cNvPicPr>
          <p:nvPr/>
        </p:nvPicPr>
        <p:blipFill>
          <a:blip r:embed="rId7"/>
          <a:stretch>
            <a:fillRect/>
          </a:stretch>
        </p:blipFill>
        <p:spPr>
          <a:xfrm>
            <a:off x="9878325" y="4744376"/>
            <a:ext cx="1673875" cy="1839358"/>
          </a:xfrm>
          <a:prstGeom prst="rect">
            <a:avLst/>
          </a:prstGeom>
        </p:spPr>
      </p:pic>
    </p:spTree>
    <p:extLst>
      <p:ext uri="{BB962C8B-B14F-4D97-AF65-F5344CB8AC3E}">
        <p14:creationId xmlns:p14="http://schemas.microsoft.com/office/powerpoint/2010/main" val="2830361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2AF60-AD65-DFE8-6E66-3C6748D74DEA}"/>
              </a:ext>
            </a:extLst>
          </p:cNvPr>
          <p:cNvSpPr txBox="1"/>
          <p:nvPr/>
        </p:nvSpPr>
        <p:spPr>
          <a:xfrm>
            <a:off x="1948729" y="620786"/>
            <a:ext cx="803107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u="sng">
                <a:latin typeface="Georgia Pro"/>
              </a:rPr>
              <a:t>Artist inspirations for my song.</a:t>
            </a:r>
            <a:endParaRPr lang="en-US" sz="3200" u="sng" dirty="0">
              <a:latin typeface="Georgia Pro"/>
            </a:endParaRPr>
          </a:p>
        </p:txBody>
      </p:sp>
      <p:pic>
        <p:nvPicPr>
          <p:cNvPr id="3" name="Picture 2" descr="Image result for olivia rodrigo">
            <a:extLst>
              <a:ext uri="{FF2B5EF4-FFF2-40B4-BE49-F238E27FC236}">
                <a16:creationId xmlns:a16="http://schemas.microsoft.com/office/drawing/2014/main" id="{E9659CEA-DA77-C55D-B419-63DF0A0444A1}"/>
              </a:ext>
            </a:extLst>
          </p:cNvPr>
          <p:cNvPicPr>
            <a:picLocks noChangeAspect="1"/>
          </p:cNvPicPr>
          <p:nvPr/>
        </p:nvPicPr>
        <p:blipFill>
          <a:blip r:embed="rId2"/>
          <a:stretch>
            <a:fillRect/>
          </a:stretch>
        </p:blipFill>
        <p:spPr>
          <a:xfrm>
            <a:off x="328419" y="1197796"/>
            <a:ext cx="1933575" cy="2759744"/>
          </a:xfrm>
          <a:prstGeom prst="rect">
            <a:avLst/>
          </a:prstGeom>
        </p:spPr>
      </p:pic>
      <p:sp>
        <p:nvSpPr>
          <p:cNvPr id="4" name="TextBox 3">
            <a:extLst>
              <a:ext uri="{FF2B5EF4-FFF2-40B4-BE49-F238E27FC236}">
                <a16:creationId xmlns:a16="http://schemas.microsoft.com/office/drawing/2014/main" id="{808B1B20-609A-3A3D-6916-9F8348C94765}"/>
              </a:ext>
            </a:extLst>
          </p:cNvPr>
          <p:cNvSpPr txBox="1"/>
          <p:nvPr/>
        </p:nvSpPr>
        <p:spPr>
          <a:xfrm>
            <a:off x="2570239" y="1201587"/>
            <a:ext cx="9364578"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eorgia Pro"/>
              </a:rPr>
              <a:t>Olivia Rodrigo is one of my top artist inspirations when it comes to songwriting and stage presence. </a:t>
            </a:r>
          </a:p>
          <a:p>
            <a:r>
              <a:rPr lang="en-US" dirty="0">
                <a:latin typeface="Georgia Pro"/>
              </a:rPr>
              <a:t>Her songs are meaningful and vary from upbeat to more heartfelt ballads.</a:t>
            </a:r>
          </a:p>
          <a:p>
            <a:r>
              <a:rPr lang="en-US" dirty="0">
                <a:latin typeface="Georgia Pro"/>
              </a:rPr>
              <a:t>Her performance of "Your so vain" originally by Carly Simon is something I watch a lot to help me with my stage presence.</a:t>
            </a:r>
          </a:p>
          <a:p>
            <a:r>
              <a:rPr lang="en-US" dirty="0">
                <a:latin typeface="Georgia Pro"/>
              </a:rPr>
              <a:t>Songs that will influence my own song by her are 'So American' 'girl, I've always been' and 'love is embarrassing.'</a:t>
            </a:r>
          </a:p>
        </p:txBody>
      </p:sp>
      <p:sp>
        <p:nvSpPr>
          <p:cNvPr id="8" name="TextBox 7">
            <a:extLst>
              <a:ext uri="{FF2B5EF4-FFF2-40B4-BE49-F238E27FC236}">
                <a16:creationId xmlns:a16="http://schemas.microsoft.com/office/drawing/2014/main" id="{021ED60A-4CA8-74F7-41B8-0003BEDB4A5B}"/>
              </a:ext>
            </a:extLst>
          </p:cNvPr>
          <p:cNvSpPr txBox="1"/>
          <p:nvPr/>
        </p:nvSpPr>
        <p:spPr>
          <a:xfrm>
            <a:off x="2566737" y="3358815"/>
            <a:ext cx="629652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eorgia Pro"/>
              </a:rPr>
              <a:t>The Jonas Brothers are also an inspiration </a:t>
            </a:r>
            <a:r>
              <a:rPr lang="en-US">
                <a:latin typeface="Georgia Pro"/>
              </a:rPr>
              <a:t>regarding</a:t>
            </a:r>
            <a:r>
              <a:rPr lang="en-US" dirty="0">
                <a:latin typeface="Georgia Pro"/>
              </a:rPr>
              <a:t> the song I will be composing, more so their work earlier in their career. Songs that will influence my composition are, 'SOS' 'Paranoid' and 'Cool.' </a:t>
            </a:r>
          </a:p>
        </p:txBody>
      </p:sp>
      <p:pic>
        <p:nvPicPr>
          <p:cNvPr id="10" name="Picture 9" descr="Today in Entertainment History - Feb. 23 - Indianapolis News | Indiana ...">
            <a:extLst>
              <a:ext uri="{FF2B5EF4-FFF2-40B4-BE49-F238E27FC236}">
                <a16:creationId xmlns:a16="http://schemas.microsoft.com/office/drawing/2014/main" id="{DDDF9FF3-E018-AE0C-DEE9-CCA075F5836F}"/>
              </a:ext>
            </a:extLst>
          </p:cNvPr>
          <p:cNvPicPr>
            <a:picLocks noChangeAspect="1"/>
          </p:cNvPicPr>
          <p:nvPr/>
        </p:nvPicPr>
        <p:blipFill>
          <a:blip r:embed="rId3"/>
          <a:stretch>
            <a:fillRect/>
          </a:stretch>
        </p:blipFill>
        <p:spPr>
          <a:xfrm>
            <a:off x="92242" y="4535373"/>
            <a:ext cx="2743199" cy="1918096"/>
          </a:xfrm>
          <a:prstGeom prst="rect">
            <a:avLst/>
          </a:prstGeom>
        </p:spPr>
      </p:pic>
      <p:sp>
        <p:nvSpPr>
          <p:cNvPr id="11" name="TextBox 10">
            <a:extLst>
              <a:ext uri="{FF2B5EF4-FFF2-40B4-BE49-F238E27FC236}">
                <a16:creationId xmlns:a16="http://schemas.microsoft.com/office/drawing/2014/main" id="{9B0B8592-31D4-1C78-EB27-FBC43176AE4D}"/>
              </a:ext>
            </a:extLst>
          </p:cNvPr>
          <p:cNvSpPr txBox="1"/>
          <p:nvPr/>
        </p:nvSpPr>
        <p:spPr>
          <a:xfrm>
            <a:off x="3088105" y="4892842"/>
            <a:ext cx="574507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eorgia Pro"/>
              </a:rPr>
              <a:t>Fleetwood Mac are a band I have grew up listening to making it obvious for me to take inspiration from their songs some examples of this are, 'Little lies' 'Goldust woman' and 'Family man.'</a:t>
            </a:r>
            <a:endParaRPr lang="en-US" dirty="0"/>
          </a:p>
        </p:txBody>
      </p:sp>
      <p:pic>
        <p:nvPicPr>
          <p:cNvPr id="13" name="Picture 12" descr="Jonas Brothers-On Stage 2022 | Delta News Hub">
            <a:extLst>
              <a:ext uri="{FF2B5EF4-FFF2-40B4-BE49-F238E27FC236}">
                <a16:creationId xmlns:a16="http://schemas.microsoft.com/office/drawing/2014/main" id="{B69A69B5-B0F0-FF5F-CADC-B034D09A788F}"/>
              </a:ext>
            </a:extLst>
          </p:cNvPr>
          <p:cNvPicPr>
            <a:picLocks noChangeAspect="1"/>
          </p:cNvPicPr>
          <p:nvPr/>
        </p:nvPicPr>
        <p:blipFill>
          <a:blip r:embed="rId4"/>
          <a:stretch>
            <a:fillRect/>
          </a:stretch>
        </p:blipFill>
        <p:spPr>
          <a:xfrm>
            <a:off x="8984381" y="2931053"/>
            <a:ext cx="2735579" cy="1527289"/>
          </a:xfrm>
          <a:prstGeom prst="rect">
            <a:avLst/>
          </a:prstGeom>
        </p:spPr>
      </p:pic>
      <p:pic>
        <p:nvPicPr>
          <p:cNvPr id="14" name="Picture 13" descr="Stream Olivia Rodrigo - Love Is Embarrassing - KAKAROT by Spin Nguyễn ...">
            <a:extLst>
              <a:ext uri="{FF2B5EF4-FFF2-40B4-BE49-F238E27FC236}">
                <a16:creationId xmlns:a16="http://schemas.microsoft.com/office/drawing/2014/main" id="{A398BA77-C124-411A-6DC6-00176238667C}"/>
              </a:ext>
            </a:extLst>
          </p:cNvPr>
          <p:cNvPicPr>
            <a:picLocks noChangeAspect="1"/>
          </p:cNvPicPr>
          <p:nvPr/>
        </p:nvPicPr>
        <p:blipFill>
          <a:blip r:embed="rId5"/>
          <a:stretch>
            <a:fillRect/>
          </a:stretch>
        </p:blipFill>
        <p:spPr>
          <a:xfrm>
            <a:off x="8985585" y="5656848"/>
            <a:ext cx="1299413" cy="1199149"/>
          </a:xfrm>
          <a:prstGeom prst="rect">
            <a:avLst/>
          </a:prstGeom>
        </p:spPr>
      </p:pic>
      <p:pic>
        <p:nvPicPr>
          <p:cNvPr id="15" name="Picture 14" descr="Ed Sheeran retains Number 1 album with Subtract as Potter Payper claims ...">
            <a:extLst>
              <a:ext uri="{FF2B5EF4-FFF2-40B4-BE49-F238E27FC236}">
                <a16:creationId xmlns:a16="http://schemas.microsoft.com/office/drawing/2014/main" id="{618D2D18-BC75-423E-1BB1-7CBC278734BE}"/>
              </a:ext>
            </a:extLst>
          </p:cNvPr>
          <p:cNvPicPr>
            <a:picLocks noChangeAspect="1"/>
          </p:cNvPicPr>
          <p:nvPr/>
        </p:nvPicPr>
        <p:blipFill>
          <a:blip r:embed="rId6"/>
          <a:stretch>
            <a:fillRect/>
          </a:stretch>
        </p:blipFill>
        <p:spPr>
          <a:xfrm>
            <a:off x="10479505" y="5656847"/>
            <a:ext cx="1369595" cy="1199148"/>
          </a:xfrm>
          <a:prstGeom prst="rect">
            <a:avLst/>
          </a:prstGeom>
        </p:spPr>
      </p:pic>
      <p:pic>
        <p:nvPicPr>
          <p:cNvPr id="16" name="Picture 15" descr="Fleetwood Mac’s Tango In The Night Gets Remastered And Expanded">
            <a:extLst>
              <a:ext uri="{FF2B5EF4-FFF2-40B4-BE49-F238E27FC236}">
                <a16:creationId xmlns:a16="http://schemas.microsoft.com/office/drawing/2014/main" id="{1E61C092-6C3A-F4A4-3800-CAA672BCBA12}"/>
              </a:ext>
            </a:extLst>
          </p:cNvPr>
          <p:cNvPicPr>
            <a:picLocks noChangeAspect="1"/>
          </p:cNvPicPr>
          <p:nvPr/>
        </p:nvPicPr>
        <p:blipFill>
          <a:blip r:embed="rId7"/>
          <a:stretch>
            <a:fillRect/>
          </a:stretch>
        </p:blipFill>
        <p:spPr>
          <a:xfrm>
            <a:off x="9697452" y="4533899"/>
            <a:ext cx="1299411" cy="1118938"/>
          </a:xfrm>
          <a:prstGeom prst="rect">
            <a:avLst/>
          </a:prstGeom>
        </p:spPr>
      </p:pic>
    </p:spTree>
    <p:extLst>
      <p:ext uri="{BB962C8B-B14F-4D97-AF65-F5344CB8AC3E}">
        <p14:creationId xmlns:p14="http://schemas.microsoft.com/office/powerpoint/2010/main" val="2525249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t="-3000" b="-3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81053-D7E4-504D-8C7F-F88F4D83FB8F}"/>
              </a:ext>
            </a:extLst>
          </p:cNvPr>
          <p:cNvSpPr txBox="1"/>
          <p:nvPr/>
        </p:nvSpPr>
        <p:spPr>
          <a:xfrm>
            <a:off x="3498384" y="439633"/>
            <a:ext cx="51955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u="sng" dirty="0">
                <a:solidFill>
                  <a:schemeClr val="bg1"/>
                </a:solidFill>
                <a:latin typeface="Georgia Pro"/>
              </a:rPr>
              <a:t>Composition of my song</a:t>
            </a:r>
          </a:p>
        </p:txBody>
      </p:sp>
      <p:sp>
        <p:nvSpPr>
          <p:cNvPr id="3" name="TextBox 2">
            <a:extLst>
              <a:ext uri="{FF2B5EF4-FFF2-40B4-BE49-F238E27FC236}">
                <a16:creationId xmlns:a16="http://schemas.microsoft.com/office/drawing/2014/main" id="{C0771E75-8469-B962-A743-06777EB55D4D}"/>
              </a:ext>
            </a:extLst>
          </p:cNvPr>
          <p:cNvSpPr txBox="1"/>
          <p:nvPr/>
        </p:nvSpPr>
        <p:spPr>
          <a:xfrm>
            <a:off x="781186" y="1718928"/>
            <a:ext cx="11078156"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solidFill>
                  <a:schemeClr val="bg1"/>
                </a:solidFill>
                <a:latin typeface="Georgia Pro"/>
              </a:rPr>
              <a:t>To compose my song, I will be using band lab, I will also be listening to the songs on the previous slide for reference and support on how I want my song to sound. </a:t>
            </a:r>
          </a:p>
        </p:txBody>
      </p:sp>
      <p:pic>
        <p:nvPicPr>
          <p:cNvPr id="4" name="Picture 3" descr="Image result for band lab">
            <a:extLst>
              <a:ext uri="{FF2B5EF4-FFF2-40B4-BE49-F238E27FC236}">
                <a16:creationId xmlns:a16="http://schemas.microsoft.com/office/drawing/2014/main" id="{CB4C2DD8-6A2A-12CC-E004-DD2BDE58BC82}"/>
              </a:ext>
            </a:extLst>
          </p:cNvPr>
          <p:cNvPicPr>
            <a:picLocks noChangeAspect="1"/>
          </p:cNvPicPr>
          <p:nvPr/>
        </p:nvPicPr>
        <p:blipFill>
          <a:blip r:embed="rId3"/>
          <a:stretch>
            <a:fillRect/>
          </a:stretch>
        </p:blipFill>
        <p:spPr>
          <a:xfrm>
            <a:off x="1011214" y="2796853"/>
            <a:ext cx="3495675" cy="2228850"/>
          </a:xfrm>
          <a:prstGeom prst="rect">
            <a:avLst/>
          </a:prstGeom>
        </p:spPr>
      </p:pic>
      <p:pic>
        <p:nvPicPr>
          <p:cNvPr id="5" name="Picture 4" descr="Image result for band lab logo">
            <a:extLst>
              <a:ext uri="{FF2B5EF4-FFF2-40B4-BE49-F238E27FC236}">
                <a16:creationId xmlns:a16="http://schemas.microsoft.com/office/drawing/2014/main" id="{08FBD758-7741-0D8A-3392-8EE92740038B}"/>
              </a:ext>
            </a:extLst>
          </p:cNvPr>
          <p:cNvPicPr>
            <a:picLocks noChangeAspect="1"/>
          </p:cNvPicPr>
          <p:nvPr/>
        </p:nvPicPr>
        <p:blipFill>
          <a:blip r:embed="rId4"/>
          <a:stretch>
            <a:fillRect/>
          </a:stretch>
        </p:blipFill>
        <p:spPr>
          <a:xfrm>
            <a:off x="7336459" y="2811532"/>
            <a:ext cx="3924300" cy="2228850"/>
          </a:xfrm>
          <a:prstGeom prst="rect">
            <a:avLst/>
          </a:prstGeom>
        </p:spPr>
      </p:pic>
    </p:spTree>
    <p:extLst>
      <p:ext uri="{BB962C8B-B14F-4D97-AF65-F5344CB8AC3E}">
        <p14:creationId xmlns:p14="http://schemas.microsoft.com/office/powerpoint/2010/main" val="3540593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t="-3000" b="-3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D4E077-3D0D-6008-6974-B5F045F0B984}"/>
              </a:ext>
            </a:extLst>
          </p:cNvPr>
          <p:cNvSpPr txBox="1"/>
          <p:nvPr/>
        </p:nvSpPr>
        <p:spPr>
          <a:xfrm>
            <a:off x="253619" y="634855"/>
            <a:ext cx="409896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u="sng" dirty="0">
                <a:solidFill>
                  <a:schemeClr val="bg1"/>
                </a:solidFill>
                <a:latin typeface="Georgia Pro"/>
              </a:rPr>
              <a:t>References:</a:t>
            </a:r>
            <a:endParaRPr lang="en-US" sz="3200" u="sng" dirty="0">
              <a:solidFill>
                <a:schemeClr val="bg1"/>
              </a:solidFill>
            </a:endParaRPr>
          </a:p>
        </p:txBody>
      </p:sp>
      <p:sp>
        <p:nvSpPr>
          <p:cNvPr id="3" name="TextBox 2">
            <a:extLst>
              <a:ext uri="{FF2B5EF4-FFF2-40B4-BE49-F238E27FC236}">
                <a16:creationId xmlns:a16="http://schemas.microsoft.com/office/drawing/2014/main" id="{F61EAB7D-145D-C543-B523-F7BA64EBF43B}"/>
              </a:ext>
            </a:extLst>
          </p:cNvPr>
          <p:cNvSpPr txBox="1"/>
          <p:nvPr/>
        </p:nvSpPr>
        <p:spPr>
          <a:xfrm>
            <a:off x="250698" y="1386267"/>
            <a:ext cx="9764207" cy="55399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bg1"/>
                </a:solidFill>
                <a:latin typeface="Georgia Pro"/>
                <a:ea typeface="+mn-lt"/>
                <a:cs typeface="+mn-lt"/>
                <a:hlinkClick r:id="rId3">
                  <a:extLst>
                    <a:ext uri="{A12FA001-AC4F-418D-AE19-62706E023703}">
                      <ahyp:hlinkClr xmlns:ahyp="http://schemas.microsoft.com/office/drawing/2018/hyperlinkcolor" val="tx"/>
                    </a:ext>
                  </a:extLst>
                </a:hlinkClick>
              </a:rPr>
              <a:t>Pop Rock Music Guide: A Brief History of Pop Rock - 2024 - MasterClass</a:t>
            </a:r>
            <a:r>
              <a:rPr lang="en-US" sz="1600" dirty="0">
                <a:solidFill>
                  <a:schemeClr val="bg1"/>
                </a:solidFill>
                <a:latin typeface="Georgia Pro"/>
                <a:ea typeface="+mn-lt"/>
                <a:cs typeface="+mn-lt"/>
              </a:rPr>
              <a:t> </a:t>
            </a:r>
          </a:p>
          <a:p>
            <a:endParaRPr lang="en-US" sz="1600" dirty="0">
              <a:solidFill>
                <a:schemeClr val="bg1"/>
              </a:solidFill>
              <a:latin typeface="Georgia Pro"/>
              <a:ea typeface="+mn-lt"/>
              <a:cs typeface="+mn-lt"/>
            </a:endParaRPr>
          </a:p>
          <a:p>
            <a:r>
              <a:rPr lang="en-US" sz="1600" dirty="0">
                <a:solidFill>
                  <a:schemeClr val="bg1"/>
                </a:solidFill>
                <a:latin typeface="Georgia Pro"/>
                <a:ea typeface="+mn-lt"/>
                <a:cs typeface="+mn-lt"/>
                <a:hlinkClick r:id="rId4">
                  <a:extLst>
                    <a:ext uri="{A12FA001-AC4F-418D-AE19-62706E023703}">
                      <ahyp:hlinkClr xmlns:ahyp="http://schemas.microsoft.com/office/drawing/2018/hyperlinkcolor" val="tx"/>
                    </a:ext>
                  </a:extLst>
                </a:hlinkClick>
              </a:rPr>
              <a:t>https://youtu.be/1-dT9r5nbks?si=OBQ7Px7Bp3wCxImf</a:t>
            </a:r>
            <a:r>
              <a:rPr lang="en-US" sz="1600" dirty="0">
                <a:solidFill>
                  <a:schemeClr val="bg1"/>
                </a:solidFill>
                <a:latin typeface="Georgia Pro"/>
                <a:ea typeface="+mn-lt"/>
                <a:cs typeface="+mn-lt"/>
              </a:rPr>
              <a:t> </a:t>
            </a:r>
          </a:p>
          <a:p>
            <a:endParaRPr lang="en-US" sz="1600" dirty="0">
              <a:solidFill>
                <a:schemeClr val="bg1"/>
              </a:solidFill>
              <a:latin typeface="Georgia Pro"/>
              <a:ea typeface="+mn-lt"/>
              <a:cs typeface="+mn-lt"/>
            </a:endParaRPr>
          </a:p>
          <a:p>
            <a:r>
              <a:rPr lang="en-US" sz="1600" dirty="0">
                <a:solidFill>
                  <a:schemeClr val="bg1"/>
                </a:solidFill>
                <a:latin typeface="Georgia Pro"/>
                <a:ea typeface="+mn-lt"/>
                <a:cs typeface="+mn-lt"/>
                <a:hlinkClick r:id="rId5">
                  <a:extLst>
                    <a:ext uri="{A12FA001-AC4F-418D-AE19-62706E023703}">
                      <ahyp:hlinkClr xmlns:ahyp="http://schemas.microsoft.com/office/drawing/2018/hyperlinkcolor" val="tx"/>
                    </a:ext>
                  </a:extLst>
                </a:hlinkClick>
              </a:rPr>
              <a:t>https://youtu.be/W-PGNyhmSKA?si=q1FAFN_QtFJg3bUN</a:t>
            </a:r>
            <a:endParaRPr lang="en-US" sz="1600">
              <a:solidFill>
                <a:schemeClr val="bg1"/>
              </a:solidFill>
              <a:latin typeface="Georgia Pro"/>
              <a:ea typeface="+mn-lt"/>
              <a:cs typeface="+mn-lt"/>
            </a:endParaRPr>
          </a:p>
          <a:p>
            <a:endParaRPr lang="en-US" sz="1600" dirty="0">
              <a:solidFill>
                <a:schemeClr val="bg1"/>
              </a:solidFill>
              <a:latin typeface="Georgia Pro"/>
              <a:ea typeface="+mn-lt"/>
              <a:cs typeface="+mn-lt"/>
            </a:endParaRPr>
          </a:p>
          <a:p>
            <a:r>
              <a:rPr lang="en-US" sz="1600" dirty="0">
                <a:solidFill>
                  <a:schemeClr val="bg1"/>
                </a:solidFill>
                <a:latin typeface="Georgia Pro"/>
                <a:ea typeface="+mn-lt"/>
                <a:cs typeface="+mn-lt"/>
                <a:hlinkClick r:id="rId6">
                  <a:extLst>
                    <a:ext uri="{A12FA001-AC4F-418D-AE19-62706E023703}">
                      <ahyp:hlinkClr xmlns:ahyp="http://schemas.microsoft.com/office/drawing/2018/hyperlinkcolor" val="tx"/>
                    </a:ext>
                  </a:extLst>
                </a:hlinkClick>
              </a:rPr>
              <a:t>https://youtu.be/AXi213cWgYM?si=q3l_r6_Ofsafk8GK</a:t>
            </a:r>
            <a:r>
              <a:rPr lang="en-US" sz="1600" dirty="0">
                <a:solidFill>
                  <a:schemeClr val="bg1"/>
                </a:solidFill>
                <a:latin typeface="Georgia Pro"/>
                <a:ea typeface="+mn-lt"/>
                <a:cs typeface="+mn-lt"/>
              </a:rPr>
              <a:t> </a:t>
            </a:r>
          </a:p>
          <a:p>
            <a:endParaRPr lang="en-US" sz="1600" dirty="0">
              <a:solidFill>
                <a:schemeClr val="bg1"/>
              </a:solidFill>
              <a:latin typeface="Georgia Pro"/>
              <a:ea typeface="+mn-lt"/>
              <a:cs typeface="+mn-lt"/>
            </a:endParaRPr>
          </a:p>
          <a:p>
            <a:r>
              <a:rPr lang="en-US" sz="1600" dirty="0">
                <a:solidFill>
                  <a:schemeClr val="bg1"/>
                </a:solidFill>
                <a:latin typeface="Georgia Pro"/>
                <a:ea typeface="+mn-lt"/>
                <a:cs typeface="+mn-lt"/>
                <a:hlinkClick r:id="rId7">
                  <a:extLst>
                    <a:ext uri="{A12FA001-AC4F-418D-AE19-62706E023703}">
                      <ahyp:hlinkClr xmlns:ahyp="http://schemas.microsoft.com/office/drawing/2018/hyperlinkcolor" val="tx"/>
                    </a:ext>
                  </a:extLst>
                </a:hlinkClick>
              </a:rPr>
              <a:t>BandLab - Make Music Online</a:t>
            </a:r>
            <a:r>
              <a:rPr lang="en-US" sz="1600" dirty="0">
                <a:solidFill>
                  <a:schemeClr val="bg1"/>
                </a:solidFill>
                <a:latin typeface="Georgia Pro"/>
                <a:ea typeface="+mn-lt"/>
                <a:cs typeface="+mn-lt"/>
              </a:rPr>
              <a:t> </a:t>
            </a:r>
          </a:p>
          <a:p>
            <a:endParaRPr lang="en-US" sz="1600" dirty="0">
              <a:solidFill>
                <a:schemeClr val="bg1"/>
              </a:solidFill>
              <a:latin typeface="Georgia Pro"/>
              <a:ea typeface="+mn-lt"/>
              <a:cs typeface="+mn-lt"/>
            </a:endParaRPr>
          </a:p>
          <a:p>
            <a:r>
              <a:rPr lang="en-US" sz="1600" dirty="0">
                <a:solidFill>
                  <a:schemeClr val="bg1"/>
                </a:solidFill>
                <a:latin typeface="Georgia Pro"/>
                <a:ea typeface="+mn-lt"/>
                <a:cs typeface="+mn-lt"/>
                <a:hlinkClick r:id="rId8">
                  <a:extLst>
                    <a:ext uri="{A12FA001-AC4F-418D-AE19-62706E023703}">
                      <ahyp:hlinkClr xmlns:ahyp="http://schemas.microsoft.com/office/drawing/2018/hyperlinkcolor" val="tx"/>
                    </a:ext>
                  </a:extLst>
                </a:hlinkClick>
              </a:rPr>
              <a:t>https://youtu.be/W87Tmvu7iz8?si=LIE3cZ7FTXa66YO_</a:t>
            </a:r>
            <a:r>
              <a:rPr lang="en-US" sz="1600" dirty="0">
                <a:solidFill>
                  <a:schemeClr val="bg1"/>
                </a:solidFill>
                <a:latin typeface="Georgia Pro"/>
                <a:ea typeface="+mn-lt"/>
                <a:cs typeface="+mn-lt"/>
              </a:rPr>
              <a:t> </a:t>
            </a:r>
            <a:endParaRPr lang="en-US" sz="1600" dirty="0">
              <a:solidFill>
                <a:schemeClr val="bg1"/>
              </a:solidFill>
              <a:latin typeface="Georgia Pro"/>
            </a:endParaRPr>
          </a:p>
          <a:p>
            <a:endParaRPr lang="en-US" sz="1600" dirty="0">
              <a:solidFill>
                <a:schemeClr val="bg1"/>
              </a:solidFill>
              <a:latin typeface="Georgia Pro"/>
              <a:ea typeface="+mn-lt"/>
              <a:cs typeface="+mn-lt"/>
            </a:endParaRPr>
          </a:p>
          <a:p>
            <a:r>
              <a:rPr lang="en-US" sz="1600" dirty="0">
                <a:solidFill>
                  <a:schemeClr val="bg1"/>
                </a:solidFill>
                <a:latin typeface="Georgia Pro"/>
                <a:ea typeface="+mn-lt"/>
                <a:cs typeface="+mn-lt"/>
                <a:hlinkClick r:id="rId9">
                  <a:extLst>
                    <a:ext uri="{A12FA001-AC4F-418D-AE19-62706E023703}">
                      <ahyp:hlinkClr xmlns:ahyp="http://schemas.microsoft.com/office/drawing/2018/hyperlinkcolor" val="tx"/>
                    </a:ext>
                  </a:extLst>
                </a:hlinkClick>
              </a:rPr>
              <a:t>https://youtu.be/-Ti1b-RRBjI?si=X8nXJCNDrntvHvhY</a:t>
            </a:r>
            <a:r>
              <a:rPr lang="en-US" sz="1600" dirty="0">
                <a:solidFill>
                  <a:schemeClr val="bg1"/>
                </a:solidFill>
                <a:latin typeface="Georgia Pro"/>
                <a:ea typeface="+mn-lt"/>
                <a:cs typeface="+mn-lt"/>
              </a:rPr>
              <a:t> </a:t>
            </a:r>
            <a:endParaRPr lang="en-US" sz="1600" dirty="0">
              <a:solidFill>
                <a:schemeClr val="bg1"/>
              </a:solidFill>
              <a:latin typeface="Georgia Pro"/>
            </a:endParaRPr>
          </a:p>
          <a:p>
            <a:endParaRPr lang="en-US" sz="1600" dirty="0">
              <a:solidFill>
                <a:schemeClr val="bg1"/>
              </a:solidFill>
              <a:latin typeface="Georgia Pro"/>
              <a:ea typeface="+mn-lt"/>
              <a:cs typeface="+mn-lt"/>
            </a:endParaRPr>
          </a:p>
          <a:p>
            <a:r>
              <a:rPr lang="en-US" sz="1600" dirty="0">
                <a:solidFill>
                  <a:schemeClr val="bg1"/>
                </a:solidFill>
                <a:latin typeface="Georgia Pro"/>
                <a:ea typeface="+mn-lt"/>
                <a:cs typeface="+mn-lt"/>
                <a:hlinkClick r:id="rId10">
                  <a:extLst>
                    <a:ext uri="{A12FA001-AC4F-418D-AE19-62706E023703}">
                      <ahyp:hlinkClr xmlns:ahyp="http://schemas.microsoft.com/office/drawing/2018/hyperlinkcolor" val="tx"/>
                    </a:ext>
                  </a:extLst>
                </a:hlinkClick>
              </a:rPr>
              <a:t>https://youtu.be/I0voH4cU4ck?si=Gq11j36QAO32ScpO</a:t>
            </a:r>
            <a:r>
              <a:rPr lang="en-US" sz="1600" dirty="0">
                <a:solidFill>
                  <a:schemeClr val="bg1"/>
                </a:solidFill>
                <a:latin typeface="Georgia Pro"/>
                <a:ea typeface="+mn-lt"/>
                <a:cs typeface="+mn-lt"/>
              </a:rPr>
              <a:t> </a:t>
            </a:r>
            <a:endParaRPr lang="en-US" sz="1600" dirty="0">
              <a:solidFill>
                <a:schemeClr val="bg1"/>
              </a:solidFill>
              <a:latin typeface="Georgia Pro"/>
            </a:endParaRPr>
          </a:p>
          <a:p>
            <a:endParaRPr lang="en-US" sz="1600" dirty="0">
              <a:solidFill>
                <a:schemeClr val="bg1"/>
              </a:solidFill>
              <a:latin typeface="Georgia Pro"/>
              <a:ea typeface="+mn-lt"/>
              <a:cs typeface="+mn-lt"/>
            </a:endParaRPr>
          </a:p>
          <a:p>
            <a:r>
              <a:rPr lang="en-US" sz="1600" dirty="0">
                <a:solidFill>
                  <a:schemeClr val="bg1"/>
                </a:solidFill>
                <a:latin typeface="Georgia Pro"/>
                <a:ea typeface="+mn-lt"/>
                <a:cs typeface="+mn-lt"/>
                <a:hlinkClick r:id="rId11">
                  <a:extLst>
                    <a:ext uri="{A12FA001-AC4F-418D-AE19-62706E023703}">
                      <ahyp:hlinkClr xmlns:ahyp="http://schemas.microsoft.com/office/drawing/2018/hyperlinkcolor" val="tx"/>
                    </a:ext>
                  </a:extLst>
                </a:hlinkClick>
              </a:rPr>
              <a:t>https://youtu.be/EbBGkqll8lI?si=R1lCjrgpck4DgHJJ</a:t>
            </a:r>
            <a:r>
              <a:rPr lang="en-US" sz="1600" dirty="0">
                <a:solidFill>
                  <a:schemeClr val="bg1"/>
                </a:solidFill>
                <a:latin typeface="Georgia Pro"/>
                <a:ea typeface="+mn-lt"/>
                <a:cs typeface="+mn-lt"/>
              </a:rPr>
              <a:t> </a:t>
            </a:r>
          </a:p>
          <a:p>
            <a:endParaRPr lang="en-US" sz="1600" dirty="0">
              <a:solidFill>
                <a:schemeClr val="bg1"/>
              </a:solidFill>
              <a:latin typeface="Georgia Pro"/>
              <a:ea typeface="+mn-lt"/>
              <a:cs typeface="+mn-lt"/>
            </a:endParaRPr>
          </a:p>
          <a:p>
            <a:r>
              <a:rPr lang="en-US" sz="1600" dirty="0">
                <a:solidFill>
                  <a:schemeClr val="bg1"/>
                </a:solidFill>
                <a:latin typeface="Georgia Pro"/>
                <a:ea typeface="+mn-lt"/>
                <a:cs typeface="+mn-lt"/>
                <a:hlinkClick r:id="rId12">
                  <a:extLst>
                    <a:ext uri="{A12FA001-AC4F-418D-AE19-62706E023703}">
                      <ahyp:hlinkClr xmlns:ahyp="http://schemas.microsoft.com/office/drawing/2018/hyperlinkcolor" val="tx"/>
                    </a:ext>
                  </a:extLst>
                </a:hlinkClick>
              </a:rPr>
              <a:t>https://youtu.be/9QyRspHyPxQ?si</a:t>
            </a:r>
            <a:r>
              <a:rPr lang="en-US" sz="1600" dirty="0">
                <a:solidFill>
                  <a:schemeClr val="bg1"/>
                </a:solidFill>
                <a:latin typeface="Georgia Pro"/>
                <a:ea typeface="+mn-lt"/>
                <a:cs typeface="+mn-lt"/>
              </a:rPr>
              <a:t> </a:t>
            </a:r>
            <a:endParaRPr lang="en-US" sz="1600">
              <a:solidFill>
                <a:schemeClr val="bg1"/>
              </a:solidFill>
              <a:latin typeface="Georgia Pro"/>
            </a:endParaRPr>
          </a:p>
          <a:p>
            <a:endParaRPr lang="en-US" sz="1600" dirty="0">
              <a:solidFill>
                <a:schemeClr val="bg1"/>
              </a:solidFill>
              <a:latin typeface="Georgia Pro"/>
              <a:ea typeface="+mn-lt"/>
              <a:cs typeface="+mn-lt"/>
            </a:endParaRPr>
          </a:p>
          <a:p>
            <a:r>
              <a:rPr lang="en-US" sz="1600" dirty="0">
                <a:solidFill>
                  <a:schemeClr val="bg1"/>
                </a:solidFill>
                <a:latin typeface="Georgia Pro"/>
                <a:ea typeface="+mn-lt"/>
                <a:cs typeface="+mn-lt"/>
                <a:hlinkClick r:id="rId13">
                  <a:extLst>
                    <a:ext uri="{A12FA001-AC4F-418D-AE19-62706E023703}">
                      <ahyp:hlinkClr xmlns:ahyp="http://schemas.microsoft.com/office/drawing/2018/hyperlinkcolor" val="tx"/>
                    </a:ext>
                  </a:extLst>
                </a:hlinkClick>
              </a:rPr>
              <a:t>https://youtu.be/8_JbZvHc92U?si=zPUkiOj22dQqa0be</a:t>
            </a:r>
            <a:r>
              <a:rPr lang="en-US" sz="1600" dirty="0">
                <a:solidFill>
                  <a:schemeClr val="bg1"/>
                </a:solidFill>
                <a:latin typeface="Georgia Pro"/>
                <a:ea typeface="+mn-lt"/>
                <a:cs typeface="+mn-lt"/>
              </a:rPr>
              <a:t> </a:t>
            </a:r>
            <a:endParaRPr lang="en-US" sz="1600">
              <a:solidFill>
                <a:schemeClr val="bg1"/>
              </a:solidFill>
              <a:latin typeface="Georgia Pro"/>
            </a:endParaRPr>
          </a:p>
          <a:p>
            <a:endParaRPr lang="en-US" dirty="0"/>
          </a:p>
        </p:txBody>
      </p:sp>
    </p:spTree>
    <p:extLst>
      <p:ext uri="{BB962C8B-B14F-4D97-AF65-F5344CB8AC3E}">
        <p14:creationId xmlns:p14="http://schemas.microsoft.com/office/powerpoint/2010/main" val="25269474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ferenceId xmlns="0ea960a8-8f54-4bba-a3bb-1ab6ced58888" xsi:nil="true"/>
    <lcf76f155ced4ddcb4097134ff3c332f xmlns="0ea960a8-8f54-4bba-a3bb-1ab6ced58888">
      <Terms xmlns="http://schemas.microsoft.com/office/infopath/2007/PartnerControls"/>
    </lcf76f155ced4ddcb4097134ff3c332f>
    <TaxCatchAll xmlns="be9814e6-9a3c-4a6f-9ee0-f37ebc1185b3" xsi:nil="true"/>
    <SharedWithUsers xmlns="be9814e6-9a3c-4a6f-9ee0-f37ebc1185b3">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A34FE6F009F0246BC91CF520885128F" ma:contentTypeVersion="15" ma:contentTypeDescription="Create a new document." ma:contentTypeScope="" ma:versionID="9195372b4b243b9f3dc9750267143951">
  <xsd:schema xmlns:xsd="http://www.w3.org/2001/XMLSchema" xmlns:xs="http://www.w3.org/2001/XMLSchema" xmlns:p="http://schemas.microsoft.com/office/2006/metadata/properties" xmlns:ns2="0ea960a8-8f54-4bba-a3bb-1ab6ced58888" xmlns:ns3="be9814e6-9a3c-4a6f-9ee0-f37ebc1185b3" targetNamespace="http://schemas.microsoft.com/office/2006/metadata/properties" ma:root="true" ma:fieldsID="f8cdfd903505923090224846710d6de0" ns2:_="" ns3:_="">
    <xsd:import namespace="0ea960a8-8f54-4bba-a3bb-1ab6ced58888"/>
    <xsd:import namespace="be9814e6-9a3c-4a6f-9ee0-f37ebc1185b3"/>
    <xsd:element name="properties">
      <xsd:complexType>
        <xsd:sequence>
          <xsd:element name="documentManagement">
            <xsd:complexType>
              <xsd:all>
                <xsd:element ref="ns2:ReferenceId" minOccurs="0"/>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a960a8-8f54-4bba-a3bb-1ab6ced58888"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df22f121-26b6-43ce-9600-9d53f47eaa4e"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e9814e6-9a3c-4a6f-9ee0-f37ebc1185b3"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7ad875c0-8b80-493f-8ac6-4e52db65fb58}" ma:internalName="TaxCatchAll" ma:showField="CatchAllData" ma:web="be9814e6-9a3c-4a6f-9ee0-f37ebc1185b3">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CA6DAB-2BFB-4475-9508-412D3A812431}">
  <ds:schemaRefs>
    <ds:schemaRef ds:uri="http://schemas.microsoft.com/office/2006/metadata/properties"/>
    <ds:schemaRef ds:uri="http://schemas.microsoft.com/office/infopath/2007/PartnerControls"/>
    <ds:schemaRef ds:uri="0ea960a8-8f54-4bba-a3bb-1ab6ced58888"/>
    <ds:schemaRef ds:uri="be9814e6-9a3c-4a6f-9ee0-f37ebc1185b3"/>
  </ds:schemaRefs>
</ds:datastoreItem>
</file>

<file path=customXml/itemProps2.xml><?xml version="1.0" encoding="utf-8"?>
<ds:datastoreItem xmlns:ds="http://schemas.openxmlformats.org/officeDocument/2006/customXml" ds:itemID="{74A0C152-122D-4169-B2F9-61441256C509}">
  <ds:schemaRefs>
    <ds:schemaRef ds:uri="http://schemas.microsoft.com/sharepoint/v3/contenttype/forms"/>
  </ds:schemaRefs>
</ds:datastoreItem>
</file>

<file path=customXml/itemProps3.xml><?xml version="1.0" encoding="utf-8"?>
<ds:datastoreItem xmlns:ds="http://schemas.openxmlformats.org/officeDocument/2006/customXml" ds:itemID="{53BC797D-8562-4260-8F73-686E427454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a960a8-8f54-4bba-a3bb-1ab6ced58888"/>
    <ds:schemaRef ds:uri="be9814e6-9a3c-4a6f-9ee0-f37ebc1185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640</cp:revision>
  <dcterms:created xsi:type="dcterms:W3CDTF">2024-09-24T10:26:11Z</dcterms:created>
  <dcterms:modified xsi:type="dcterms:W3CDTF">2025-05-19T08:58:42Z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0x010100EA34FE6F009F0246BC91CF520885128F</vt:lpwstr>
  </property>
  <property fmtid="{D5CDD505-2E9C-101B-9397-08002B2CF9AE}" pid="3" name="Order">
    <vt:r8>5500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